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0" r:id="rId3"/>
    <p:sldId id="257" r:id="rId4"/>
    <p:sldId id="258" r:id="rId5"/>
    <p:sldId id="259" r:id="rId6"/>
  </p:sldIdLst>
  <p:sldSz cx="6858000" cy="9144000" type="letter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6" d="100"/>
          <a:sy n="76" d="100"/>
        </p:scale>
        <p:origin x="309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BCFA-31F1-4DC3-AD56-4A80F49505B5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6247B-1553-414D-B417-C5320E201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842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BCFA-31F1-4DC3-AD56-4A80F49505B5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6247B-1553-414D-B417-C5320E201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0481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BCFA-31F1-4DC3-AD56-4A80F49505B5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6247B-1553-414D-B417-C5320E201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45800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BCFA-31F1-4DC3-AD56-4A80F49505B5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6247B-1553-414D-B417-C5320E201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3077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BCFA-31F1-4DC3-AD56-4A80F49505B5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6247B-1553-414D-B417-C5320E201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03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BCFA-31F1-4DC3-AD56-4A80F49505B5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6247B-1553-414D-B417-C5320E201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05830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BCFA-31F1-4DC3-AD56-4A80F49505B5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6247B-1553-414D-B417-C5320E201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1642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BCFA-31F1-4DC3-AD56-4A80F49505B5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6247B-1553-414D-B417-C5320E201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88503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BCFA-31F1-4DC3-AD56-4A80F49505B5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6247B-1553-414D-B417-C5320E201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304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BCFA-31F1-4DC3-AD56-4A80F49505B5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6247B-1553-414D-B417-C5320E201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478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BCFA-31F1-4DC3-AD56-4A80F49505B5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6247B-1553-414D-B417-C5320E201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446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FBCFA-31F1-4DC3-AD56-4A80F49505B5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6247B-1553-414D-B417-C5320E2014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7187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sky, outdoor, water, beach&#10;&#10;Description automatically generated">
            <a:extLst>
              <a:ext uri="{FF2B5EF4-FFF2-40B4-BE49-F238E27FC236}">
                <a16:creationId xmlns:a16="http://schemas.microsoft.com/office/drawing/2014/main" id="{54D4288A-3D8F-F53A-4137-CDE93F76B81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1066145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1F887137-129A-F3DB-0E2E-36E6C026ACE0}"/>
              </a:ext>
            </a:extLst>
          </p:cNvPr>
          <p:cNvSpPr/>
          <p:nvPr/>
        </p:nvSpPr>
        <p:spPr>
          <a:xfrm>
            <a:off x="334084" y="142815"/>
            <a:ext cx="620189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1" cap="none" spc="5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Long Island Sound Water Quality Monitoring Program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4297113-FF19-3E72-DD1C-4D936254D815}"/>
              </a:ext>
            </a:extLst>
          </p:cNvPr>
          <p:cNvSpPr/>
          <p:nvPr/>
        </p:nvSpPr>
        <p:spPr>
          <a:xfrm>
            <a:off x="983518" y="542925"/>
            <a:ext cx="530530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2025 Hypoxia Season Quick Facts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4A57045-054D-1B75-E7D0-7E2FC220C621}"/>
              </a:ext>
            </a:extLst>
          </p:cNvPr>
          <p:cNvSpPr txBox="1"/>
          <p:nvPr/>
        </p:nvSpPr>
        <p:spPr>
          <a:xfrm>
            <a:off x="96660" y="1125220"/>
            <a:ext cx="6439314" cy="795528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endParaRPr lang="en-US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BA09899-F05F-00B6-06D5-E9CB7CFBAA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8531978"/>
              </p:ext>
            </p:extLst>
          </p:nvPr>
        </p:nvGraphicFramePr>
        <p:xfrm>
          <a:off x="215900" y="1466255"/>
          <a:ext cx="6197600" cy="5411916"/>
        </p:xfrm>
        <a:graphic>
          <a:graphicData uri="http://schemas.openxmlformats.org/drawingml/2006/table">
            <a:tbl>
              <a:tblPr firstRow="1" firstCol="1" bandRow="1">
                <a:tableStyleId>{7DF18680-E054-41AD-8BC1-D1AEF772440D}</a:tableStyleId>
              </a:tblPr>
              <a:tblGrid>
                <a:gridCol w="711200">
                  <a:extLst>
                    <a:ext uri="{9D8B030D-6E8A-4147-A177-3AD203B41FA5}">
                      <a16:colId xmlns:a16="http://schemas.microsoft.com/office/drawing/2014/main" val="628116031"/>
                    </a:ext>
                  </a:extLst>
                </a:gridCol>
                <a:gridCol w="799427">
                  <a:extLst>
                    <a:ext uri="{9D8B030D-6E8A-4147-A177-3AD203B41FA5}">
                      <a16:colId xmlns:a16="http://schemas.microsoft.com/office/drawing/2014/main" val="3891948877"/>
                    </a:ext>
                  </a:extLst>
                </a:gridCol>
                <a:gridCol w="861576">
                  <a:extLst>
                    <a:ext uri="{9D8B030D-6E8A-4147-A177-3AD203B41FA5}">
                      <a16:colId xmlns:a16="http://schemas.microsoft.com/office/drawing/2014/main" val="127996838"/>
                    </a:ext>
                  </a:extLst>
                </a:gridCol>
                <a:gridCol w="675797">
                  <a:extLst>
                    <a:ext uri="{9D8B030D-6E8A-4147-A177-3AD203B41FA5}">
                      <a16:colId xmlns:a16="http://schemas.microsoft.com/office/drawing/2014/main" val="1984128874"/>
                    </a:ext>
                  </a:extLst>
                </a:gridCol>
                <a:gridCol w="673100">
                  <a:extLst>
                    <a:ext uri="{9D8B030D-6E8A-4147-A177-3AD203B41FA5}">
                      <a16:colId xmlns:a16="http://schemas.microsoft.com/office/drawing/2014/main" val="3363167888"/>
                    </a:ext>
                  </a:extLst>
                </a:gridCol>
                <a:gridCol w="774700">
                  <a:extLst>
                    <a:ext uri="{9D8B030D-6E8A-4147-A177-3AD203B41FA5}">
                      <a16:colId xmlns:a16="http://schemas.microsoft.com/office/drawing/2014/main" val="3978124697"/>
                    </a:ext>
                  </a:extLst>
                </a:gridCol>
                <a:gridCol w="698500">
                  <a:extLst>
                    <a:ext uri="{9D8B030D-6E8A-4147-A177-3AD203B41FA5}">
                      <a16:colId xmlns:a16="http://schemas.microsoft.com/office/drawing/2014/main" val="643745255"/>
                    </a:ext>
                  </a:extLst>
                </a:gridCol>
                <a:gridCol w="1003300">
                  <a:extLst>
                    <a:ext uri="{9D8B030D-6E8A-4147-A177-3AD203B41FA5}">
                      <a16:colId xmlns:a16="http://schemas.microsoft.com/office/drawing/2014/main" val="2982150260"/>
                    </a:ext>
                  </a:extLst>
                </a:gridCol>
              </a:tblGrid>
              <a:tr h="227473"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 dirty="0">
                          <a:effectLst/>
                        </a:rPr>
                        <a:t>Cruise</a:t>
                      </a:r>
                      <a:endParaRPr lang="en-US" sz="1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 dirty="0">
                          <a:effectLst/>
                        </a:rPr>
                        <a:t>Start Date</a:t>
                      </a:r>
                      <a:endParaRPr lang="en-US" sz="1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 dirty="0">
                          <a:effectLst/>
                        </a:rPr>
                        <a:t>End Date</a:t>
                      </a:r>
                      <a:endParaRPr lang="en-US" sz="1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 dirty="0">
                          <a:effectLst/>
                        </a:rPr>
                        <a:t>Number of Stations Sampled</a:t>
                      </a:r>
                      <a:endParaRPr lang="en-US" sz="1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effectLst/>
                        </a:rPr>
                        <a:t>Number of Hypoxic Stations</a:t>
                      </a:r>
                      <a:endParaRPr lang="en-US" dirty="0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effectLst/>
                        </a:rPr>
                        <a:t>Hypoxic Area (mi2)</a:t>
                      </a:r>
                      <a:endParaRPr lang="en-US" dirty="0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effectLst/>
                        </a:rPr>
                        <a:t>Minimum DO (mg/L)</a:t>
                      </a:r>
                      <a:endParaRPr lang="en-US" dirty="0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 dirty="0">
                          <a:effectLst/>
                        </a:rPr>
                        <a:t>Station where Minimum DO Occurred</a:t>
                      </a:r>
                      <a:endParaRPr lang="en-US" sz="1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extLst>
                  <a:ext uri="{0D108BD9-81ED-4DB2-BD59-A6C34878D82A}">
                    <a16:rowId xmlns:a16="http://schemas.microsoft.com/office/drawing/2014/main" val="897612781"/>
                  </a:ext>
                </a:extLst>
              </a:tr>
              <a:tr h="113737"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WQJUN25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 dirty="0">
                          <a:effectLst/>
                        </a:rPr>
                        <a:t>6/2/2025</a:t>
                      </a:r>
                      <a:endParaRPr lang="en-US" sz="1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6/4/2025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17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0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0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7.46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A4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extLst>
                  <a:ext uri="{0D108BD9-81ED-4DB2-BD59-A6C34878D82A}">
                    <a16:rowId xmlns:a16="http://schemas.microsoft.com/office/drawing/2014/main" val="4279525228"/>
                  </a:ext>
                </a:extLst>
              </a:tr>
              <a:tr h="227473"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HYJUN25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6/17/2025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6/18/2025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 dirty="0">
                          <a:effectLst/>
                        </a:rPr>
                        <a:t>30</a:t>
                      </a:r>
                      <a:endParaRPr lang="en-US" sz="1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0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0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6.54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E1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extLst>
                  <a:ext uri="{0D108BD9-81ED-4DB2-BD59-A6C34878D82A}">
                    <a16:rowId xmlns:a16="http://schemas.microsoft.com/office/drawing/2014/main" val="2827326666"/>
                  </a:ext>
                </a:extLst>
              </a:tr>
              <a:tr h="227473"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IEC RUN #1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6/24/2025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6/24/2025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23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0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NC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3.65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8-403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extLst>
                  <a:ext uri="{0D108BD9-81ED-4DB2-BD59-A6C34878D82A}">
                    <a16:rowId xmlns:a16="http://schemas.microsoft.com/office/drawing/2014/main" val="3767807127"/>
                  </a:ext>
                </a:extLst>
              </a:tr>
              <a:tr h="227473"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WQJUL25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6/30/2025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7/2/2025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40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0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0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4.5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A4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extLst>
                  <a:ext uri="{0D108BD9-81ED-4DB2-BD59-A6C34878D82A}">
                    <a16:rowId xmlns:a16="http://schemas.microsoft.com/office/drawing/2014/main" val="3564887769"/>
                  </a:ext>
                </a:extLst>
              </a:tr>
              <a:tr h="113737"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IEC RUN #2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7/1/2025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7/1/2025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24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0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NC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3.33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9-413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extLst>
                  <a:ext uri="{0D108BD9-81ED-4DB2-BD59-A6C34878D82A}">
                    <a16:rowId xmlns:a16="http://schemas.microsoft.com/office/drawing/2014/main" val="2723408434"/>
                  </a:ext>
                </a:extLst>
              </a:tr>
              <a:tr h="113737"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IEC RUN #3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7/8/2025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7/8/2025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24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4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NC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0.95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9-413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extLst>
                  <a:ext uri="{0D108BD9-81ED-4DB2-BD59-A6C34878D82A}">
                    <a16:rowId xmlns:a16="http://schemas.microsoft.com/office/drawing/2014/main" val="970656479"/>
                  </a:ext>
                </a:extLst>
              </a:tr>
              <a:tr h="227473"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HYJUL25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7/14/2025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7/16/2025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39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1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18.07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2.85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A4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extLst>
                  <a:ext uri="{0D108BD9-81ED-4DB2-BD59-A6C34878D82A}">
                    <a16:rowId xmlns:a16="http://schemas.microsoft.com/office/drawing/2014/main" val="534328354"/>
                  </a:ext>
                </a:extLst>
              </a:tr>
              <a:tr h="227473"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IEC RUN #4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7/18/2025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7/18/2025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24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5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NC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2.52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H-C1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extLst>
                  <a:ext uri="{0D108BD9-81ED-4DB2-BD59-A6C34878D82A}">
                    <a16:rowId xmlns:a16="http://schemas.microsoft.com/office/drawing/2014/main" val="182227593"/>
                  </a:ext>
                </a:extLst>
              </a:tr>
              <a:tr h="227473"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IEC RUN #5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7/24/2025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7/24/2025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24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2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NC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2.35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A5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extLst>
                  <a:ext uri="{0D108BD9-81ED-4DB2-BD59-A6C34878D82A}">
                    <a16:rowId xmlns:a16="http://schemas.microsoft.com/office/drawing/2014/main" val="2149425678"/>
                  </a:ext>
                </a:extLst>
              </a:tr>
              <a:tr h="227473"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IEC RUN #6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7/29/2025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7/29/2025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24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6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NC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2.38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H-C1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extLst>
                  <a:ext uri="{0D108BD9-81ED-4DB2-BD59-A6C34878D82A}">
                    <a16:rowId xmlns:a16="http://schemas.microsoft.com/office/drawing/2014/main" val="1998188761"/>
                  </a:ext>
                </a:extLst>
              </a:tr>
              <a:tr h="227473"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WQAUG25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7/29/2025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7/31/2025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37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1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18.34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2.47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A4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extLst>
                  <a:ext uri="{0D108BD9-81ED-4DB2-BD59-A6C34878D82A}">
                    <a16:rowId xmlns:a16="http://schemas.microsoft.com/office/drawing/2014/main" val="2227045911"/>
                  </a:ext>
                </a:extLst>
              </a:tr>
              <a:tr h="113737"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IEC RUN #7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8/5/2025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8/5/2025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24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8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NC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2.5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A3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extLst>
                  <a:ext uri="{0D108BD9-81ED-4DB2-BD59-A6C34878D82A}">
                    <a16:rowId xmlns:a16="http://schemas.microsoft.com/office/drawing/2014/main" val="521264984"/>
                  </a:ext>
                </a:extLst>
              </a:tr>
              <a:tr h="227473"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IEC RUN #8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8/12/2025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8/12/2025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24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3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NC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2.43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B3M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extLst>
                  <a:ext uri="{0D108BD9-81ED-4DB2-BD59-A6C34878D82A}">
                    <a16:rowId xmlns:a16="http://schemas.microsoft.com/office/drawing/2014/main" val="2186456882"/>
                  </a:ext>
                </a:extLst>
              </a:tr>
              <a:tr h="227473"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HYAUG25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8/11/2025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8/13/2025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39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0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0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3.05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B3M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extLst>
                  <a:ext uri="{0D108BD9-81ED-4DB2-BD59-A6C34878D82A}">
                    <a16:rowId xmlns:a16="http://schemas.microsoft.com/office/drawing/2014/main" val="1391579182"/>
                  </a:ext>
                </a:extLst>
              </a:tr>
              <a:tr h="227473"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IEC RUN #9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8/19/2025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8/19/2025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24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1*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NC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1.91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A3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extLst>
                  <a:ext uri="{0D108BD9-81ED-4DB2-BD59-A6C34878D82A}">
                    <a16:rowId xmlns:a16="http://schemas.microsoft.com/office/drawing/2014/main" val="48771339"/>
                  </a:ext>
                </a:extLst>
              </a:tr>
              <a:tr h="227473"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IEC RUN #10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8/26/2025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8/26/2025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24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0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NC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4.34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H-B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extLst>
                  <a:ext uri="{0D108BD9-81ED-4DB2-BD59-A6C34878D82A}">
                    <a16:rowId xmlns:a16="http://schemas.microsoft.com/office/drawing/2014/main" val="1549629483"/>
                  </a:ext>
                </a:extLst>
              </a:tr>
              <a:tr h="227473"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WQSEP25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8/25/2025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8/28/2025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40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0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0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>
                          <a:effectLst/>
                        </a:rPr>
                        <a:t>4.6</a:t>
                      </a:r>
                      <a:endParaRPr lang="en-US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A4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extLst>
                  <a:ext uri="{0D108BD9-81ED-4DB2-BD59-A6C34878D82A}">
                    <a16:rowId xmlns:a16="http://schemas.microsoft.com/office/drawing/2014/main" val="3438201124"/>
                  </a:ext>
                </a:extLst>
              </a:tr>
              <a:tr h="113737"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IEC RUN #11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9/2/2025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 dirty="0">
                          <a:effectLst/>
                        </a:rPr>
                        <a:t> 9/2/2025</a:t>
                      </a:r>
                      <a:endParaRPr lang="en-US" sz="1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 dirty="0">
                          <a:effectLst/>
                        </a:rPr>
                        <a:t>24 </a:t>
                      </a:r>
                      <a:endParaRPr lang="en-US" sz="1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effectLst/>
                        </a:rPr>
                        <a:t>0</a:t>
                      </a:r>
                      <a:endParaRPr lang="en-US" dirty="0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effectLst/>
                        </a:rPr>
                        <a:t>0</a:t>
                      </a:r>
                      <a:endParaRPr lang="en-US" dirty="0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effectLst/>
                        </a:rPr>
                        <a:t>3.3</a:t>
                      </a:r>
                      <a:endParaRPr lang="en-US" dirty="0"/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 dirty="0">
                          <a:effectLst/>
                        </a:rPr>
                        <a:t>H-B</a:t>
                      </a:r>
                      <a:endParaRPr lang="en-US" sz="1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extLst>
                  <a:ext uri="{0D108BD9-81ED-4DB2-BD59-A6C34878D82A}">
                    <a16:rowId xmlns:a16="http://schemas.microsoft.com/office/drawing/2014/main" val="3185930086"/>
                  </a:ext>
                </a:extLst>
              </a:tr>
              <a:tr h="113737"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HYSEP25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 gridSpan="7"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No Survey Conducted DO&gt;3.0 mg/L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algn="ctr">
                        <a:buNone/>
                      </a:pP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b"/>
                </a:tc>
                <a:extLst>
                  <a:ext uri="{0D108BD9-81ED-4DB2-BD59-A6C34878D82A}">
                    <a16:rowId xmlns:a16="http://schemas.microsoft.com/office/drawing/2014/main" val="1073038460"/>
                  </a:ext>
                </a:extLst>
              </a:tr>
              <a:tr h="113737"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IEC RUN #12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>
                          <a:effectLst/>
                        </a:rPr>
                        <a:t>9/9/2025</a:t>
                      </a: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 dirty="0">
                          <a:effectLst/>
                        </a:rPr>
                        <a:t>9/9/2025 </a:t>
                      </a:r>
                      <a:endParaRPr lang="en-US" sz="1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 dirty="0">
                          <a:effectLst/>
                        </a:rPr>
                        <a:t> 24</a:t>
                      </a:r>
                      <a:endParaRPr lang="en-US" sz="1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 dirty="0">
                          <a:effectLst/>
                        </a:rPr>
                        <a:t>0</a:t>
                      </a:r>
                      <a:endParaRPr lang="en-US" sz="1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 dirty="0">
                          <a:effectLst/>
                        </a:rPr>
                        <a:t>NC</a:t>
                      </a:r>
                      <a:endParaRPr lang="en-US" sz="1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 dirty="0">
                          <a:effectLst/>
                        </a:rPr>
                        <a:t>3.57</a:t>
                      </a:r>
                      <a:endParaRPr lang="en-US" sz="1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 dirty="0">
                          <a:effectLst/>
                        </a:rPr>
                        <a:t>H-B</a:t>
                      </a:r>
                      <a:endParaRPr lang="en-US" sz="1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extLst>
                  <a:ext uri="{0D108BD9-81ED-4DB2-BD59-A6C34878D82A}">
                    <a16:rowId xmlns:a16="http://schemas.microsoft.com/office/drawing/2014/main" val="189097435"/>
                  </a:ext>
                </a:extLst>
              </a:tr>
              <a:tr h="117799">
                <a:tc>
                  <a:txBody>
                    <a:bodyPr/>
                    <a:lstStyle/>
                    <a:p>
                      <a:pPr algn="ctr"/>
                      <a:endParaRPr lang="en-US" sz="11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603" marR="29603" marT="0" marB="0" anchor="ctr"/>
                </a:tc>
                <a:tc gridSpan="7">
                  <a:txBody>
                    <a:bodyPr/>
                    <a:lstStyle/>
                    <a:p>
                      <a:pPr marL="0" marR="0" algn="ctr">
                        <a:buNone/>
                      </a:pPr>
                      <a:r>
                        <a:rPr lang="en-US" sz="1100" dirty="0">
                          <a:effectLst/>
                        </a:rPr>
                        <a:t>* YSI cable broke, No Data available from 11 stations</a:t>
                      </a:r>
                      <a:endParaRPr lang="en-US" sz="1100" dirty="0">
                        <a:effectLst/>
                        <a:latin typeface="Aptos" panose="020B0004020202020204" pitchFamily="34" charset="0"/>
                      </a:endParaRPr>
                    </a:p>
                  </a:txBody>
                  <a:tcPr marL="29603" marR="29603" marT="0" marB="0" anchor="ctr"/>
                </a:tc>
                <a:tc hMerge="1">
                  <a:txBody>
                    <a:bodyPr/>
                    <a:lstStyle/>
                    <a:p>
                      <a:endParaRPr lang="en-US" sz="11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603" marR="29603" marT="0" marB="0" anchor="b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29603" marR="29603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>
                        <a:buNone/>
                      </a:pPr>
                      <a:endParaRPr lang="en-US" sz="1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29603" marR="29603" marT="0" marB="0" anchor="b"/>
                </a:tc>
                <a:tc hMerge="1">
                  <a:txBody>
                    <a:bodyPr/>
                    <a:lstStyle/>
                    <a:p>
                      <a:endParaRPr lang="en-US" sz="11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29603" marR="29603" marT="0" marB="0" anchor="b"/>
                </a:tc>
                <a:extLst>
                  <a:ext uri="{0D108BD9-81ED-4DB2-BD59-A6C34878D82A}">
                    <a16:rowId xmlns:a16="http://schemas.microsoft.com/office/drawing/2014/main" val="25791012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32094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0FCF2B-FC7F-1F75-2890-CECE6FBCD0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sky, outdoor, water, beach&#10;&#10;Description automatically generated">
            <a:extLst>
              <a:ext uri="{FF2B5EF4-FFF2-40B4-BE49-F238E27FC236}">
                <a16:creationId xmlns:a16="http://schemas.microsoft.com/office/drawing/2014/main" id="{B90EA475-9B21-A7FA-A70F-A468C8479C2D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1066145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2587915B-C6BD-1485-682F-F55FCE4FDD9F}"/>
              </a:ext>
            </a:extLst>
          </p:cNvPr>
          <p:cNvSpPr/>
          <p:nvPr/>
        </p:nvSpPr>
        <p:spPr>
          <a:xfrm>
            <a:off x="334084" y="142815"/>
            <a:ext cx="620189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1" cap="none" spc="5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Long Island Sound Water Quality Monitoring Program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794D378-7322-1FB6-7C46-F6926C4B9869}"/>
              </a:ext>
            </a:extLst>
          </p:cNvPr>
          <p:cNvSpPr/>
          <p:nvPr/>
        </p:nvSpPr>
        <p:spPr>
          <a:xfrm>
            <a:off x="983518" y="542925"/>
            <a:ext cx="530530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2025 Hypoxia Season Quick Facts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1139812-8D83-0F32-BB4E-607215F17BCC}"/>
              </a:ext>
            </a:extLst>
          </p:cNvPr>
          <p:cNvSpPr txBox="1"/>
          <p:nvPr/>
        </p:nvSpPr>
        <p:spPr>
          <a:xfrm>
            <a:off x="96660" y="1125220"/>
            <a:ext cx="6439314" cy="795528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endParaRPr lang="en-US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1A30C530-2006-D499-A321-4EF56AAD47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6659" y="4313576"/>
            <a:ext cx="5279316" cy="407947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3AA99E0-BF13-6B8A-FB42-26A6F681CD84}"/>
              </a:ext>
            </a:extLst>
          </p:cNvPr>
          <p:cNvSpPr txBox="1"/>
          <p:nvPr/>
        </p:nvSpPr>
        <p:spPr>
          <a:xfrm>
            <a:off x="322026" y="1405338"/>
            <a:ext cx="6213948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CTDEEP Data </a:t>
            </a:r>
          </a:p>
          <a:p>
            <a:r>
              <a:rPr lang="en-US" dirty="0"/>
              <a:t>6/2/25-8/28/25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Date of onset- 7/14/25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End date- 8/22/25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Duration:</a:t>
            </a:r>
            <a:r>
              <a:rPr lang="en-US" dirty="0"/>
              <a:t> 40 days total</a:t>
            </a:r>
          </a:p>
          <a:p>
            <a:endParaRPr lang="en-US" dirty="0"/>
          </a:p>
          <a:p>
            <a:r>
              <a:rPr lang="en-US" b="1" dirty="0"/>
              <a:t>Maximum Area</a:t>
            </a:r>
            <a:r>
              <a:rPr lang="en-US" dirty="0"/>
              <a:t>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47.5 km</a:t>
            </a:r>
            <a:r>
              <a:rPr lang="en-US" baseline="30000" dirty="0"/>
              <a:t>2</a:t>
            </a:r>
            <a:r>
              <a:rPr lang="en-US" dirty="0"/>
              <a:t> (18.34 mi</a:t>
            </a:r>
            <a:r>
              <a:rPr lang="en-US" baseline="30000" dirty="0"/>
              <a:t>2</a:t>
            </a:r>
            <a:r>
              <a:rPr lang="en-US" dirty="0"/>
              <a:t>) during WQAUG24 survey  (7/29-31/25)</a:t>
            </a:r>
          </a:p>
          <a:p>
            <a:endParaRPr lang="en-US" sz="11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1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43812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sky, outdoor, water, beach&#10;&#10;Description automatically generated">
            <a:extLst>
              <a:ext uri="{FF2B5EF4-FFF2-40B4-BE49-F238E27FC236}">
                <a16:creationId xmlns:a16="http://schemas.microsoft.com/office/drawing/2014/main" id="{54D4288A-3D8F-F53A-4137-CDE93F76B81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141446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1F887137-129A-F3DB-0E2E-36E6C026ACE0}"/>
              </a:ext>
            </a:extLst>
          </p:cNvPr>
          <p:cNvSpPr/>
          <p:nvPr/>
        </p:nvSpPr>
        <p:spPr>
          <a:xfrm>
            <a:off x="334084" y="142815"/>
            <a:ext cx="620189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1" cap="none" spc="5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Long Island Sound Water Quality Monitoring Program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4297113-FF19-3E72-DD1C-4D936254D815}"/>
              </a:ext>
            </a:extLst>
          </p:cNvPr>
          <p:cNvSpPr/>
          <p:nvPr/>
        </p:nvSpPr>
        <p:spPr>
          <a:xfrm>
            <a:off x="983518" y="542925"/>
            <a:ext cx="530530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2025 Hypoxia Season Quick Facts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E51A003-0AEB-0540-DD17-81993FBC42F5}"/>
              </a:ext>
            </a:extLst>
          </p:cNvPr>
          <p:cNvSpPr txBox="1"/>
          <p:nvPr/>
        </p:nvSpPr>
        <p:spPr>
          <a:xfrm>
            <a:off x="128589" y="1471615"/>
            <a:ext cx="6632752" cy="203132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dirty="0"/>
              <a:t>IEC Data: 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Minimum Dissolved Oxygen Concentration Observed during IEC cruises: 0.95 mg/L at Station 9-413 (Manhasset Bay) during Run #3 conducted 7/8/24</a:t>
            </a:r>
          </a:p>
          <a:p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ACB3740-987E-E802-7205-DBAE9E4685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5" y="5253037"/>
            <a:ext cx="1550190" cy="90536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EF4716B-46EE-EB47-2E6F-89C54E5D9A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043" y="3911600"/>
            <a:ext cx="6254931" cy="4343400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0257A69-F37F-8973-1D8A-8A0E017BBEE4}"/>
              </a:ext>
            </a:extLst>
          </p:cNvPr>
          <p:cNvSpPr txBox="1"/>
          <p:nvPr/>
        </p:nvSpPr>
        <p:spPr>
          <a:xfrm>
            <a:off x="1244600" y="8585200"/>
            <a:ext cx="314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IEC Run #9 August 19, 2025</a:t>
            </a:r>
          </a:p>
        </p:txBody>
      </p:sp>
    </p:spTree>
    <p:extLst>
      <p:ext uri="{BB962C8B-B14F-4D97-AF65-F5344CB8AC3E}">
        <p14:creationId xmlns:p14="http://schemas.microsoft.com/office/powerpoint/2010/main" val="4558390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sky, outdoor, water, beach&#10;&#10;Description automatically generated">
            <a:extLst>
              <a:ext uri="{FF2B5EF4-FFF2-40B4-BE49-F238E27FC236}">
                <a16:creationId xmlns:a16="http://schemas.microsoft.com/office/drawing/2014/main" id="{54D4288A-3D8F-F53A-4137-CDE93F76B81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141446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1F887137-129A-F3DB-0E2E-36E6C026ACE0}"/>
              </a:ext>
            </a:extLst>
          </p:cNvPr>
          <p:cNvSpPr/>
          <p:nvPr/>
        </p:nvSpPr>
        <p:spPr>
          <a:xfrm>
            <a:off x="334084" y="142815"/>
            <a:ext cx="620189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1" cap="none" spc="5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Long Island Sound Water Quality Monitoring Program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4297113-FF19-3E72-DD1C-4D936254D815}"/>
              </a:ext>
            </a:extLst>
          </p:cNvPr>
          <p:cNvSpPr/>
          <p:nvPr/>
        </p:nvSpPr>
        <p:spPr>
          <a:xfrm>
            <a:off x="983518" y="542925"/>
            <a:ext cx="530530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2025 Hypoxia Season Quick Facts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4A57045-054D-1B75-E7D0-7E2FC220C621}"/>
              </a:ext>
            </a:extLst>
          </p:cNvPr>
          <p:cNvSpPr txBox="1"/>
          <p:nvPr/>
        </p:nvSpPr>
        <p:spPr>
          <a:xfrm>
            <a:off x="96660" y="1466255"/>
            <a:ext cx="3714750" cy="7586722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endParaRPr lang="en-US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BCFC8032-C8B2-5455-A5BB-DCDEE23D2B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0730" y="1499964"/>
            <a:ext cx="3239901" cy="2791642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C66B4DAB-4184-5FB8-B0E2-7D870F4EDE2D}"/>
              </a:ext>
            </a:extLst>
          </p:cNvPr>
          <p:cNvSpPr txBox="1"/>
          <p:nvPr/>
        </p:nvSpPr>
        <p:spPr>
          <a:xfrm>
            <a:off x="3929063" y="1499964"/>
            <a:ext cx="2832277" cy="7463582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LISICOS Data – Execution Rocks</a:t>
            </a:r>
          </a:p>
          <a:p>
            <a:r>
              <a:rPr lang="en-US" dirty="0"/>
              <a:t>6/1/25-9/24/25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34.27 days </a:t>
            </a:r>
            <a:r>
              <a:rPr lang="en-US" u="sng" dirty="0"/>
              <a:t>&lt;</a:t>
            </a:r>
            <a:r>
              <a:rPr lang="en-US" dirty="0"/>
              <a:t>3.0 mg/L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15.83 days </a:t>
            </a:r>
            <a:r>
              <a:rPr lang="en-US" u="sng" dirty="0"/>
              <a:t>&lt;</a:t>
            </a:r>
            <a:r>
              <a:rPr lang="en-US" dirty="0"/>
              <a:t> 2.0 mg/L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0.01 days </a:t>
            </a:r>
            <a:r>
              <a:rPr lang="en-US" u="sng" dirty="0"/>
              <a:t>&lt;</a:t>
            </a:r>
            <a:r>
              <a:rPr lang="en-US" dirty="0"/>
              <a:t> 1.0 mg/L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Minimum DO: 1.00 mg/L on 8/5/25 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LISICOS Data – Western LIS</a:t>
            </a:r>
          </a:p>
          <a:p>
            <a:r>
              <a:rPr lang="en-US" dirty="0"/>
              <a:t>6/1/25-9/24/25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11.41 days </a:t>
            </a:r>
            <a:r>
              <a:rPr lang="en-US" u="sng" dirty="0"/>
              <a:t>&lt;</a:t>
            </a:r>
            <a:r>
              <a:rPr lang="en-US" dirty="0"/>
              <a:t>3.0 mg/L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1.41 days </a:t>
            </a:r>
            <a:r>
              <a:rPr lang="en-US" u="sng" dirty="0"/>
              <a:t>&lt;</a:t>
            </a:r>
            <a:r>
              <a:rPr lang="en-US" dirty="0"/>
              <a:t> 2.0 mg/L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0.00 days </a:t>
            </a:r>
            <a:r>
              <a:rPr lang="en-US" u="sng" dirty="0"/>
              <a:t>&lt;</a:t>
            </a:r>
            <a:r>
              <a:rPr lang="en-US" dirty="0"/>
              <a:t> 1.0 mg/L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Minimum DO: 1.50 mg/L on 8/8/25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r>
              <a:rPr lang="en-US" dirty="0"/>
              <a:t>LISICOS- Art G </a:t>
            </a:r>
          </a:p>
          <a:p>
            <a:r>
              <a:rPr lang="en-US" dirty="0"/>
              <a:t>6/1/24-9/25/224</a:t>
            </a:r>
          </a:p>
          <a:p>
            <a:endParaRPr lang="en-US" dirty="0"/>
          </a:p>
          <a:p>
            <a:r>
              <a:rPr lang="en-US" dirty="0"/>
              <a:t>Minimum DO: 2.64 mg/L on 8/10/25</a:t>
            </a:r>
          </a:p>
          <a:p>
            <a:endParaRPr lang="en-US" dirty="0"/>
          </a:p>
          <a:p>
            <a:endParaRPr lang="en-US" dirty="0"/>
          </a:p>
          <a:p>
            <a:endParaRPr lang="en-US" sz="11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CD3762-CCA0-01BD-7B73-55BE380030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0729" y="4343398"/>
            <a:ext cx="3239901" cy="24966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BAFE335-1DD5-FFB0-9C4A-D42D860B9F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0730" y="6905685"/>
            <a:ext cx="3239900" cy="209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7761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E99B24-F88F-F787-3B61-5BA98BB690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sky, outdoor, water, beach&#10;&#10;Description automatically generated">
            <a:extLst>
              <a:ext uri="{FF2B5EF4-FFF2-40B4-BE49-F238E27FC236}">
                <a16:creationId xmlns:a16="http://schemas.microsoft.com/office/drawing/2014/main" id="{ECDF6E69-52F0-45C2-780C-8FA985EA62E3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141446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0B6BD780-CF27-7EBD-BAB6-F25E7F40B4AC}"/>
              </a:ext>
            </a:extLst>
          </p:cNvPr>
          <p:cNvSpPr/>
          <p:nvPr/>
        </p:nvSpPr>
        <p:spPr>
          <a:xfrm>
            <a:off x="334084" y="142815"/>
            <a:ext cx="620189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1" cap="none" spc="5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Long Island Sound Water Quality Monitoring Program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0CD2778-E1A8-FABC-BC34-13182AD88A3E}"/>
              </a:ext>
            </a:extLst>
          </p:cNvPr>
          <p:cNvSpPr/>
          <p:nvPr/>
        </p:nvSpPr>
        <p:spPr>
          <a:xfrm>
            <a:off x="983518" y="542925"/>
            <a:ext cx="530530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2025 Hypoxia Season Quick Facts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1160950-C90E-D754-0388-2291211846C8}"/>
              </a:ext>
            </a:extLst>
          </p:cNvPr>
          <p:cNvSpPr txBox="1"/>
          <p:nvPr/>
        </p:nvSpPr>
        <p:spPr>
          <a:xfrm>
            <a:off x="128589" y="1471614"/>
            <a:ext cx="6632752" cy="749808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FD7184A-4D51-5F7E-127E-2CFBCDF817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845" y="2553199"/>
            <a:ext cx="6492240" cy="4037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6179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82</TotalTime>
  <Words>454</Words>
  <Application>Microsoft Office PowerPoint</Application>
  <PresentationFormat>Letter Paper (8.5x11 in)</PresentationFormat>
  <Paragraphs>208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Aptos</vt:lpstr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CT DEEP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O'Brien-Clayton, Katie</dc:creator>
  <cp:lastModifiedBy>O'Brien-Clayton, Katie</cp:lastModifiedBy>
  <cp:revision>5</cp:revision>
  <dcterms:created xsi:type="dcterms:W3CDTF">2024-09-25T14:26:47Z</dcterms:created>
  <dcterms:modified xsi:type="dcterms:W3CDTF">2025-09-24T20:07:05Z</dcterms:modified>
</cp:coreProperties>
</file>